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38" r:id="rId28"/>
    <p:sldId id="640" r:id="rId29"/>
    <p:sldId id="639" r:id="rId30"/>
    <p:sldId id="641" r:id="rId31"/>
    <p:sldId id="645" r:id="rId32"/>
    <p:sldId id="578" r:id="rId33"/>
    <p:sldId id="579" r:id="rId34"/>
    <p:sldId id="580" r:id="rId35"/>
    <p:sldId id="581" r:id="rId36"/>
    <p:sldId id="582" r:id="rId37"/>
    <p:sldId id="583" r:id="rId38"/>
    <p:sldId id="584" r:id="rId39"/>
    <p:sldId id="585" r:id="rId40"/>
    <p:sldId id="586" r:id="rId41"/>
    <p:sldId id="6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5266"/>
    <p:restoredTop sz="90413"/>
  </p:normalViewPr>
  <p:slideViewPr>
    <p:cSldViewPr snapToGrid="0">
      <p:cViewPr varScale="1">
        <p:scale>
          <a:sx n="132" d="100"/>
          <a:sy n="132" d="100"/>
        </p:scale>
        <p:origin x="976" y="17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8/11/22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8/11/22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 Id="rId4" Type="http://schemas.openxmlformats.org/officeDocument/2006/relationships/hyperlink" Target="https://github.com/tsung-wei-huang/ece5960-physical-desig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gulations.utah.edu/academics/6-400.ph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dbolt.org/z/6zT4cK3W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hyperlink" Target="https://www.cade.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46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spcBef>
                  <a:spcPct val="50000"/>
                </a:spcBef>
              </a:pPr>
              <a:r>
                <a:rPr lang="en-US" altLang="zh-TW" sz="1600" b="1" dirty="0">
                  <a:latin typeface="Arial" pitchFamily="34" charset="0"/>
                </a:rPr>
                <a:t>X=(AB*CD)+(A+D)+(A(B+C))</a:t>
              </a:r>
            </a:p>
            <a:p>
              <a:pP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Physical Design</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1963"/>
              <a:ext cx="0" cy="37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0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name="CorelDRAW" r:id="rId3" imgW="6448425" imgH="4171950" progId="CorelDraw.Graphic.7">
                    <p:embed/>
                  </p:oleObj>
                </mc:Choice>
                <mc:Fallback>
                  <p:oleObj name="CorelDRAW" r:id="rId3" imgW="6448425" imgH="4171950" progId="CorelDraw.Graphic.7">
                    <p:embed/>
                    <p:pic>
                      <p:nvPicPr>
                        <p:cNvPr id="205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100 million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name="Worksheet" r:id="rId2" imgW="4572305" imgH="2705405" progId="Excel.Sheet.8">
                  <p:embed/>
                </p:oleObj>
              </mc:Choice>
              <mc:Fallback>
                <p:oleObj name="Worksheet" r:id="rId2" imgW="4572305" imgH="2705405" progId="Excel.Sheet.8">
                  <p:embed/>
                  <p:pic>
                    <p:nvPicPr>
                      <p:cNvPr id="512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name="Worksheet" r:id="rId4" imgW="4572381" imgH="2705405" progId="Excel.Sheet.8">
                  <p:embed/>
                </p:oleObj>
              </mc:Choice>
              <mc:Fallback>
                <p:oleObj name="Worksheet" r:id="rId4" imgW="4572381" imgH="2705405" progId="Excel.Sheet.8">
                  <p:embed/>
                  <p:pic>
                    <p:nvPicPr>
                      <p:cNvPr id="512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2"/>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3"/>
              </a:rPr>
              <a:t>https://utah.zoom.us/j/2468214418</a:t>
            </a:r>
            <a:endParaRPr lang="en-US" dirty="0"/>
          </a:p>
          <a:p>
            <a:r>
              <a:rPr lang="en-US" b="1" dirty="0"/>
              <a:t>Webpage</a:t>
            </a:r>
          </a:p>
          <a:p>
            <a:pPr lvl="1"/>
            <a:r>
              <a:rPr lang="en-US" dirty="0"/>
              <a:t>GitHub: </a:t>
            </a:r>
            <a:r>
              <a:rPr lang="en-US" dirty="0">
                <a:hlinkClick r:id="rId4"/>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48" y="3037114"/>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599" cy="584775"/>
          </a:xfrm>
          <a:prstGeom prst="rect">
            <a:avLst/>
          </a:prstGeom>
          <a:noFill/>
        </p:spPr>
        <p:txBody>
          <a:bodyPr wrap="square" rtlCol="0">
            <a:spAutoFit/>
          </a:bodyPr>
          <a:lstStyle/>
          <a:p>
            <a:pPr algn="ctr"/>
            <a:r>
              <a:rPr lang="en-US" sz="3200" dirty="0">
                <a:solidFill>
                  <a:srgbClr val="FF0000"/>
                </a:solidFill>
                <a:highlight>
                  <a:srgbClr val="FFFF00"/>
                </a:highlight>
              </a:rPr>
              <a:t>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int </a:t>
            </a:r>
            <a:r>
              <a:rPr lang="en-US" sz="2800" dirty="0" err="1">
                <a:solidFill>
                  <a:srgbClr val="000000"/>
                </a:solidFill>
                <a:latin typeface="Arial" panose="020B0604020202020204" pitchFamily="34" charset="0"/>
                <a:cs typeface="Arial" panose="020B0604020202020204" pitchFamily="34" charset="0"/>
              </a:rPr>
              <a:t>bigmod</a:t>
            </a:r>
            <a:r>
              <a:rPr lang="en-US" sz="2800" dirty="0">
                <a:solidFill>
                  <a:srgbClr val="000000"/>
                </a:solidFill>
                <a:latin typeface="Arial" panose="020B0604020202020204" pitchFamily="34" charset="0"/>
                <a:cs typeface="Arial" panose="020B0604020202020204" pitchFamily="34" charset="0"/>
              </a:rPr>
              <a:t>(int a, int b, int c)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int result =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while</a:t>
            </a:r>
            <a:r>
              <a:rPr lang="en-US" sz="2800" dirty="0">
                <a:solidFill>
                  <a:srgbClr val="000000"/>
                </a:solidFill>
                <a:latin typeface="Arial" panose="020B0604020202020204" pitchFamily="34" charset="0"/>
                <a:cs typeface="Arial" panose="020B0604020202020204" pitchFamily="34" charset="0"/>
              </a:rPr>
              <a:t>(b &gt; </a:t>
            </a:r>
            <a:r>
              <a:rPr lang="en-US" sz="2800" dirty="0">
                <a:solidFill>
                  <a:srgbClr val="09885A"/>
                </a:solidFill>
                <a:latin typeface="Arial" panose="020B0604020202020204" pitchFamily="34" charset="0"/>
                <a:cs typeface="Arial" panose="020B0604020202020204" pitchFamily="34" charset="0"/>
              </a:rPr>
              <a:t>0</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if</a:t>
            </a:r>
            <a:r>
              <a:rPr lang="en-US" sz="2800" dirty="0">
                <a:solidFill>
                  <a:srgbClr val="000000"/>
                </a:solidFill>
                <a:latin typeface="Arial" panose="020B0604020202020204" pitchFamily="34" charset="0"/>
                <a:cs typeface="Arial" panose="020B0604020202020204" pitchFamily="34" charset="0"/>
              </a:rPr>
              <a:t>(b &amp;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result = (result * a) % c;</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b = b &gt;&gt;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 = a*</a:t>
            </a:r>
            <a:r>
              <a:rPr lang="en-US" sz="2800" dirty="0" err="1">
                <a:solidFill>
                  <a:srgbClr val="000000"/>
                </a:solidFill>
                <a:latin typeface="Arial" panose="020B0604020202020204" pitchFamily="34" charset="0"/>
                <a:cs typeface="Arial" panose="020B0604020202020204" pitchFamily="34" charset="0"/>
              </a:rPr>
              <a:t>a%c</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return</a:t>
            </a:r>
            <a:r>
              <a:rPr lang="en-US" sz="2800" dirty="0">
                <a:solidFill>
                  <a:srgbClr val="000000"/>
                </a:solidFill>
                <a:latin typeface="Arial" panose="020B0604020202020204" pitchFamily="34" charset="0"/>
                <a:cs typeface="Arial" panose="020B0604020202020204" pitchFamily="34" charset="0"/>
              </a:rPr>
              <a:t> result;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2"/>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pPr lvl="1"/>
            <a:r>
              <a:rPr lang="en-US" dirty="0"/>
              <a:t>Class presentation for each programming assignment</a:t>
            </a:r>
          </a:p>
          <a:p>
            <a:r>
              <a:rPr lang="en-US" b="1" dirty="0"/>
              <a:t>Academic integrity</a:t>
            </a:r>
          </a:p>
          <a:p>
            <a:pPr lvl="1"/>
            <a:r>
              <a:rPr lang="en-US" dirty="0"/>
              <a:t>I trust you but don’t take it for granted (it’s your career not mine…)</a:t>
            </a:r>
          </a:p>
          <a:p>
            <a:pPr lvl="1"/>
            <a:r>
              <a:rPr lang="en-US" dirty="0">
                <a:hlinkClick r:id="rId2"/>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2"/>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dirty="0"/>
              <a:t>We have discussed class logistics</a:t>
            </a:r>
          </a:p>
          <a:p>
            <a:r>
              <a:rPr lang="en-US" dirty="0"/>
              <a:t>We have discussed design automation flow</a:t>
            </a:r>
          </a:p>
          <a:p>
            <a:r>
              <a:rPr lang="en-US" dirty="0"/>
              <a:t>We have discussed physical design</a:t>
            </a:r>
          </a:p>
          <a:p>
            <a:r>
              <a:rPr lang="en-US" dirty="0"/>
              <a:t>We have discussed concept of computational problems</a:t>
            </a:r>
          </a:p>
          <a:p>
            <a:r>
              <a:rPr lang="en-US"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2"/>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3"/>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2"/>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a:t>
            </a:r>
          </a:p>
          <a:p>
            <a:pPr lvl="1"/>
            <a:r>
              <a:rPr lang="en-US" dirty="0"/>
              <a:t>C/C++ let you know how performance works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2"/>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5665</TotalTime>
  <Words>1844</Words>
  <Application>Microsoft Macintosh PowerPoint</Application>
  <PresentationFormat>Widescreen</PresentationFormat>
  <Paragraphs>303</Paragraphs>
  <Slides>41</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We Need Algorithms!</vt:lpstr>
      <vt:lpstr>Computational Problems</vt:lpstr>
      <vt:lpstr>Example: Big Mod Problem</vt:lpstr>
      <vt:lpstr>Example: Big Mod Problem</vt:lpstr>
      <vt:lpstr>Refined Solution (Recursive)</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1321</cp:revision>
  <dcterms:created xsi:type="dcterms:W3CDTF">2021-01-05T18:50:35Z</dcterms:created>
  <dcterms:modified xsi:type="dcterms:W3CDTF">2022-08-11T22:03:55Z</dcterms:modified>
</cp:coreProperties>
</file>